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272" r:id="rId3"/>
    <p:sldId id="292" r:id="rId4"/>
    <p:sldId id="290" r:id="rId5"/>
    <p:sldId id="291" r:id="rId6"/>
    <p:sldId id="333" r:id="rId7"/>
    <p:sldId id="297" r:id="rId8"/>
    <p:sldId id="296" r:id="rId9"/>
    <p:sldId id="298" r:id="rId10"/>
    <p:sldId id="294" r:id="rId11"/>
    <p:sldId id="299" r:id="rId12"/>
    <p:sldId id="301" r:id="rId13"/>
    <p:sldId id="302" r:id="rId14"/>
    <p:sldId id="303" r:id="rId15"/>
    <p:sldId id="306" r:id="rId16"/>
    <p:sldId id="304" r:id="rId17"/>
    <p:sldId id="305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5" r:id="rId26"/>
    <p:sldId id="314" r:id="rId27"/>
    <p:sldId id="316" r:id="rId28"/>
    <p:sldId id="317" r:id="rId29"/>
    <p:sldId id="319" r:id="rId30"/>
    <p:sldId id="318" r:id="rId31"/>
    <p:sldId id="320" r:id="rId32"/>
    <p:sldId id="322" r:id="rId33"/>
    <p:sldId id="334" r:id="rId34"/>
    <p:sldId id="323" r:id="rId35"/>
    <p:sldId id="335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263" r:id="rId46"/>
    <p:sldId id="287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6BC"/>
    <a:srgbClr val="43AA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953" autoAdjust="0"/>
  </p:normalViewPr>
  <p:slideViewPr>
    <p:cSldViewPr snapToGrid="0">
      <p:cViewPr varScale="1">
        <p:scale>
          <a:sx n="55" d="100"/>
          <a:sy n="55" d="100"/>
        </p:scale>
        <p:origin x="10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694D0-1481-4D85-B6F3-A34844C73D31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8428E-7A2E-4C9E-9FFA-C167AA19C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2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Lambda-weight decay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428E-7A2E-4C9E-9FFA-C167AA19CD5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628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Lambda-weight decay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428E-7A2E-4C9E-9FFA-C167AA19CD5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984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Lambda-weight decay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428E-7A2E-4C9E-9FFA-C167AA19CD5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58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FA634-958C-402E-9156-5584E20D1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CA01D2-DCBB-4A6B-BEE3-208FB5B14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5D2D6-DF18-4A11-A9F0-1AEDCDA5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9651-D3EC-4C62-9EEF-3382D11FFBB9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7A768E-84B9-4D4F-B81B-DFCB79B8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93B156-6513-414A-BD76-40848E37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126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2470E-F2E2-49A0-BE97-7BFDC0AB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BFF737-1F3C-4A1A-8D7F-872AE94CB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4F26C1-E046-434A-BB24-772EFE09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EE3A4-592A-432F-B1CD-5A577B575AB7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C85EF0-63FD-4168-89E2-6130675E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52BB07-AAE4-47E7-B906-E489F44F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65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8550AA-923A-4DDD-9D94-2C02A1256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0CB1B1-4D7E-4C86-A15B-F66134A98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51B52-7DC9-4AB1-BDB7-296800221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B7D2-9227-4126-8461-F8C855E21193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880F8-E8F7-42DE-BD8C-E7C2B074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9451A7-3099-4C06-A733-5F84ED8D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5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79934-738C-416F-B09D-DF3D569B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B4B76-E399-4D5E-A9DA-2634C5F53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5000"/>
              </a:lnSpc>
              <a:defRPr sz="2400"/>
            </a:lvl1pPr>
            <a:lvl2pPr>
              <a:lnSpc>
                <a:spcPct val="125000"/>
              </a:lnSpc>
              <a:defRPr sz="2000"/>
            </a:lvl2pPr>
            <a:lvl3pPr>
              <a:lnSpc>
                <a:spcPct val="125000"/>
              </a:lnSpc>
              <a:defRPr sz="1800"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5E16C-F428-48D1-838B-E901E25C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F5EF-1E98-4C80-BDA1-C60BAF155BB5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C52814-91EC-4FA4-9526-CB82810B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655B88-CF81-423F-BBE1-D04E24FB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4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45329-4F87-4943-9834-0E34175E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A4BD5C-82B1-476A-9545-6ED83D447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9048-3BD1-46CC-B546-E3A2D98AC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FB1C-4807-4038-9045-C07289260384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43EE1-1E12-43BD-8EB1-F73EDB65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FD4CD4-7197-4F7B-9060-E910DE26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68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D0A8A-E967-4EFF-AC16-F9B198EC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635D7-2F84-4845-B7E8-329BE0868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AA397E-5920-4DD0-BB1A-1F8BCD978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C87B1A-E274-4452-B59B-E7FAB1E5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EE2A-44BC-4F80-9A95-69C7766355F6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0AEB88-F8DF-4087-A4C4-64B2BD172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FC2932-3A8D-4D29-941F-3E1528AD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0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60187-D1FB-46B3-9C51-64485E09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A03669-3F62-4F2D-B681-FE864208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8AACC8-F3D0-4689-86AC-0ECBD0895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50DEAE-0079-438E-AFBE-4962DE2B8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F0F821-70C3-4C24-83EC-D4C55FE4E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D82277-FA37-4B85-86D8-04490585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CE82F-F06E-4786-82DB-E3D72886FF78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83FFDB-9C40-4EB1-802F-D5F67EF2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35B962-5284-4790-921E-C2D5FB39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3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8D2FD-BC9B-4A87-AF19-EC13F48C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8E8CD4-887F-4889-B9C4-CCF0DFC6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10AD-9F0D-401D-A563-4DFF3B907CC5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72FC5C-D5DB-4153-8CB5-3DCC6D8F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7D1354-8DAB-428B-A72A-761631BA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633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A84941-0492-4ECD-BD87-114A1ED9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494FE-2431-47B7-A926-B4F269083EB0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A281B1-F8AE-408E-9AE0-69D4FEAB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10264D-8EB8-46E7-B005-3C6A6762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58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28C9D-EE31-4382-BA66-CB168247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010C4C-D83D-47FA-84A3-58BC1EB76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844A8F-8840-4292-8E69-0895F79A0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511988-E61B-4FC0-A5CC-48B04B10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6851-F6AC-448E-B83B-07E8F3B3ECE6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9862DA-730E-4F1C-A6B7-8D9D90D1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F44669-507B-4FB2-9E60-14A5FFF3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2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C97F8-BFEB-492A-906F-2CF2BA4D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E73A10-56A4-4B50-9298-CA9DDCB34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3B3C7D-616B-4862-A504-FD6BC728E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45526-8B82-4556-AEB9-7B9A8408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F10E-725B-49B5-AEA3-A4F1D8959C07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23158B-A706-4D2A-8A20-412D4727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345163-AB1B-4727-8C86-00D0DAB3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43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06DEA3-8E33-472F-8D8F-1FE2B49D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FB638A-5AFA-47A1-904F-C2700392B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9C8F3E-DE18-4DA9-A04E-46F1940D2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FE3FD-AC86-4513-9872-940D6578BA49}" type="datetime1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13287-3E57-4F4C-9F8E-B493CE4FA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65C384-C32C-4F39-842D-05B595049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B500-15FA-497F-A6A8-1B8788B13F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4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5F8C0-CBE0-4CDB-9776-14409BE6C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b="1" dirty="0"/>
              <a:t>Deep Learning: Advanced topics</a:t>
            </a:r>
            <a:br>
              <a:rPr lang="en-US" altLang="zh-CN" sz="4800" dirty="0"/>
            </a:br>
            <a:br>
              <a:rPr lang="en-US" altLang="zh-CN" sz="4800" dirty="0"/>
            </a:br>
            <a:r>
              <a:rPr lang="en-US" altLang="zh-CN" sz="3600" dirty="0"/>
              <a:t>Optimization Dynamics in Deep Learning</a:t>
            </a:r>
            <a:br>
              <a:rPr lang="en-US" altLang="zh-CN" sz="3600" dirty="0"/>
            </a:br>
            <a:r>
              <a:rPr lang="en-US" altLang="zh-CN" sz="3600" dirty="0"/>
              <a:t>——Over-Parameterization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D22C1B-BD4F-4AE5-8C0E-38A1AB6AE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沈剑豪</a:t>
            </a:r>
            <a:endParaRPr lang="en-US" altLang="zh-CN" dirty="0"/>
          </a:p>
          <a:p>
            <a:r>
              <a:rPr lang="zh-CN" altLang="en-US" dirty="0"/>
              <a:t>信息科学技术学院</a:t>
            </a:r>
            <a:endParaRPr lang="en-US" altLang="zh-CN" dirty="0"/>
          </a:p>
          <a:p>
            <a:r>
              <a:rPr lang="en-US" altLang="zh-CN" dirty="0"/>
              <a:t>jhshen@pku.edu.cn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2826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97"/>
    </mc:Choice>
    <mc:Fallback>
      <p:transition spd="slow" advTm="142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13C24-A297-44E9-BAF0-D9B3BCC2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Dynamics of 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43E568-12FA-4EEC-9EB1-067E7BF9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6CA5D3-320A-4B8F-89AF-5271EE71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00" y="37372"/>
            <a:ext cx="6991350" cy="64103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AAA9E3B-B9E7-4BDC-B49F-2A41B8110F77}"/>
              </a:ext>
            </a:extLst>
          </p:cNvPr>
          <p:cNvSpPr txBox="1"/>
          <p:nvPr/>
        </p:nvSpPr>
        <p:spPr>
          <a:xfrm>
            <a:off x="562203" y="2208860"/>
            <a:ext cx="4164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promoting movement along directions that fall in line with the current location in parameter space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8849F5-4A42-4B62-BC56-17E3098F45D1}"/>
              </a:ext>
            </a:extLst>
          </p:cNvPr>
          <p:cNvSpPr/>
          <p:nvPr/>
        </p:nvSpPr>
        <p:spPr>
          <a:xfrm>
            <a:off x="8174516" y="1817783"/>
            <a:ext cx="716096" cy="550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7286FD0-25DC-4773-AEF2-E2C148EEDAF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274545" y="2093205"/>
            <a:ext cx="3899971" cy="4025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6740571-44C2-4700-82B0-4F5A0661AC5A}"/>
              </a:ext>
            </a:extLst>
          </p:cNvPr>
          <p:cNvSpPr txBox="1"/>
          <p:nvPr/>
        </p:nvSpPr>
        <p:spPr>
          <a:xfrm>
            <a:off x="617459" y="4305285"/>
            <a:ext cx="40538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Remark1: if W is initialized near 0, W</a:t>
            </a:r>
            <a:r>
              <a:rPr lang="en-US" altLang="zh-CN" sz="2000" baseline="-25000" dirty="0"/>
              <a:t>e</a:t>
            </a:r>
            <a:r>
              <a:rPr lang="en-US" altLang="zh-CN" sz="2000" baseline="30000" dirty="0"/>
              <a:t>(t)</a:t>
            </a:r>
            <a:r>
              <a:rPr lang="en-US" altLang="zh-CN" sz="2000" dirty="0"/>
              <a:t> is the movement until t</a:t>
            </a:r>
          </a:p>
          <a:p>
            <a:endParaRPr lang="en-US" altLang="zh-CN" sz="2000" dirty="0"/>
          </a:p>
          <a:p>
            <a:r>
              <a:rPr lang="en-US" altLang="zh-CN" sz="2000" dirty="0"/>
              <a:t>Remark2: the preconditioning doesn’t depend on the width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5252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258"/>
    </mc:Choice>
    <mc:Fallback>
      <p:transition spd="slow" advTm="1342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94221-4040-4E8C-8F00-9DBA6CC5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output case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222A2-79C3-4C6E-8EB8-2F70E642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A39827-3868-4238-BD65-F00487F3F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24" y="1290637"/>
            <a:ext cx="6915150" cy="52482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0BF34C-6D18-4AFA-AD41-CECCFE62C5DF}"/>
              </a:ext>
            </a:extLst>
          </p:cNvPr>
          <p:cNvSpPr txBox="1"/>
          <p:nvPr/>
        </p:nvSpPr>
        <p:spPr>
          <a:xfrm>
            <a:off x="991513" y="3272012"/>
            <a:ext cx="261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adaptive learning rate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F7D07F-E726-41BB-AEC3-0758E328CB1D}"/>
              </a:ext>
            </a:extLst>
          </p:cNvPr>
          <p:cNvSpPr/>
          <p:nvPr/>
        </p:nvSpPr>
        <p:spPr>
          <a:xfrm>
            <a:off x="3117769" y="2658087"/>
            <a:ext cx="1564396" cy="569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3C90AE-16BD-4BD0-A6AE-C5838BE50ED7}"/>
              </a:ext>
            </a:extLst>
          </p:cNvPr>
          <p:cNvSpPr/>
          <p:nvPr/>
        </p:nvSpPr>
        <p:spPr>
          <a:xfrm>
            <a:off x="5111823" y="3249978"/>
            <a:ext cx="2456761" cy="561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9A816C-9B4B-430B-A2F2-95AE943A3A74}"/>
              </a:ext>
            </a:extLst>
          </p:cNvPr>
          <p:cNvSpPr txBox="1"/>
          <p:nvPr/>
        </p:nvSpPr>
        <p:spPr>
          <a:xfrm>
            <a:off x="7835055" y="3229775"/>
            <a:ext cx="405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amplifies the projection of the gradient on the direction of </a:t>
            </a:r>
            <a:r>
              <a:rPr lang="en-US" altLang="zh-CN" i="1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4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752"/>
    </mc:Choice>
    <mc:Fallback>
      <p:transition spd="slow" advTm="17075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22EFA-A849-429E-AEA0-DCA4D830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Experiments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FB80E0-A133-456B-9258-AD2F3EE9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0184E-A0BB-4870-B1FF-720AD032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1983763" cy="27821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30FEE49-30D7-48D8-847D-579AAC86D0FF}"/>
              </a:ext>
            </a:extLst>
          </p:cNvPr>
          <p:cNvSpPr/>
          <p:nvPr/>
        </p:nvSpPr>
        <p:spPr>
          <a:xfrm>
            <a:off x="5984257" y="7673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initialized to small values, drawn </a:t>
            </a:r>
            <a:r>
              <a:rPr lang="en-US" altLang="zh-CN" dirty="0" err="1">
                <a:solidFill>
                  <a:srgbClr val="000000"/>
                </a:solidFill>
                <a:latin typeface="NimbusRomNo9L-Regu"/>
              </a:rPr>
              <a:t>i.i.d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. from a Gaussian distribution with mean zero and standard deviation </a:t>
            </a:r>
            <a:r>
              <a:rPr lang="en-US" altLang="zh-CN" dirty="0">
                <a:solidFill>
                  <a:srgbClr val="000000"/>
                </a:solidFill>
                <a:latin typeface="CMR10"/>
              </a:rPr>
              <a:t>0</a:t>
            </a:r>
            <a:r>
              <a:rPr lang="en-US" altLang="zh-CN" i="1" dirty="0">
                <a:solidFill>
                  <a:srgbClr val="000000"/>
                </a:solidFill>
                <a:latin typeface="CMMI10"/>
              </a:rPr>
              <a:t>.</a:t>
            </a:r>
            <a:r>
              <a:rPr lang="en-US" altLang="zh-CN" dirty="0">
                <a:solidFill>
                  <a:srgbClr val="000000"/>
                </a:solidFill>
                <a:latin typeface="CMR10"/>
              </a:rPr>
              <a:t>01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F5F7E-9E1F-4898-85C8-17C755131CD0}"/>
              </a:ext>
            </a:extLst>
          </p:cNvPr>
          <p:cNvSpPr txBox="1"/>
          <p:nvPr/>
        </p:nvSpPr>
        <p:spPr>
          <a:xfrm>
            <a:off x="6096000" y="4782748"/>
            <a:ext cx="6116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Acceleration from depth is compatible to (or better than)  </a:t>
            </a:r>
            <a:r>
              <a:rPr lang="en-US" altLang="zh-CN" sz="2000" b="1" dirty="0" err="1"/>
              <a:t>AdaGrad</a:t>
            </a:r>
            <a:r>
              <a:rPr lang="en-US" altLang="zh-CN" sz="2000" b="1" dirty="0"/>
              <a:t>/</a:t>
            </a:r>
            <a:r>
              <a:rPr lang="en-US" altLang="zh-CN" sz="2000" b="1" dirty="0" err="1"/>
              <a:t>AdaDelta</a:t>
            </a:r>
            <a:r>
              <a:rPr lang="en-US" altLang="zh-CN" sz="2000" b="1" dirty="0"/>
              <a:t>, and some what orthogonal to Adam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20672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91"/>
    </mc:Choice>
    <mc:Fallback>
      <p:transition spd="slow" advTm="1339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6DA4C-8D8E-4A84-9DAB-A3270EB5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Experiments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E3D4D1-6EDD-45E9-A268-6826B16F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34755E-16F7-4195-BE1C-0830423D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23" y="1400169"/>
            <a:ext cx="8945696" cy="30450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5541652-84C7-47F7-9FC4-D0DA2F629F2C}"/>
              </a:ext>
            </a:extLst>
          </p:cNvPr>
          <p:cNvSpPr txBox="1"/>
          <p:nvPr/>
        </p:nvSpPr>
        <p:spPr>
          <a:xfrm>
            <a:off x="6753340" y="4682169"/>
            <a:ext cx="2588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CNN, placing two matrices in succession instead of the matrix in each dense layer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8396CF-6F1A-4988-95B9-DE4100064C69}"/>
              </a:ext>
            </a:extLst>
          </p:cNvPr>
          <p:cNvSpPr txBox="1"/>
          <p:nvPr/>
        </p:nvSpPr>
        <p:spPr>
          <a:xfrm>
            <a:off x="2067155" y="4497503"/>
            <a:ext cx="366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deep NN, identity </a:t>
            </a:r>
            <a:r>
              <a:rPr lang="en-US" altLang="zh-CN" dirty="0" err="1"/>
              <a:t>init</a:t>
            </a:r>
            <a:r>
              <a:rPr lang="en-US" altLang="zh-CN" dirty="0"/>
              <a:t> is important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78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01"/>
    </mc:Choice>
    <mc:Fallback>
      <p:transition spd="slow" advTm="10070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69BC656-526D-4CDE-9070-246E4136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5" y="5740964"/>
            <a:ext cx="7038975" cy="8953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DB65549-B17A-4D7C-931E-80BBE070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deep ResNet is as easy as a two-layer NN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D0C81E-4ADB-4818-AC9B-B5A4AE32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B1B591-D897-4EE8-8E7F-4EE09ABF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05" y="1690688"/>
            <a:ext cx="11888989" cy="38618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1C161E-1C2E-4D70-97EF-41858EA4B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66" y="5826125"/>
            <a:ext cx="3352800" cy="6667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5ED80C9-1D38-4F18-8DEA-AAF1E506E1F2}"/>
              </a:ext>
            </a:extLst>
          </p:cNvPr>
          <p:cNvSpPr/>
          <p:nvPr/>
        </p:nvSpPr>
        <p:spPr>
          <a:xfrm>
            <a:off x="8513517" y="6451648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[</a:t>
            </a:r>
            <a:r>
              <a:rPr lang="en-US" altLang="zh-CN" dirty="0" err="1">
                <a:solidFill>
                  <a:srgbClr val="00B0F0"/>
                </a:solidFill>
              </a:rPr>
              <a:t>Huishuai</a:t>
            </a:r>
            <a:r>
              <a:rPr lang="en-US" altLang="zh-CN" dirty="0">
                <a:solidFill>
                  <a:srgbClr val="00B0F0"/>
                </a:solidFill>
              </a:rPr>
              <a:t> et al., 2019] 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549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57"/>
    </mc:Choice>
    <mc:Fallback>
      <p:transition spd="slow" advTm="3095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3BB4-DC3A-4B29-9866-7CA4B38D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deep ResNet is as easy as a two-layer NN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8A5ECE-E2A4-4F09-B9B2-947A1B6C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040584-D443-4B54-9075-F889F1C1E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6888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94E8C1-0A6C-438A-9B10-462A07590BF2}"/>
              </a:ext>
            </a:extLst>
          </p:cNvPr>
          <p:cNvSpPr txBox="1"/>
          <p:nvPr/>
        </p:nvSpPr>
        <p:spPr>
          <a:xfrm>
            <a:off x="665224" y="3478414"/>
            <a:ext cx="11205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 is almost depth independent </a:t>
            </a:r>
          </a:p>
          <a:p>
            <a:r>
              <a:rPr lang="en-US" altLang="zh-CN" sz="2400" b="1" dirty="0"/>
              <a:t>(Thus training deep residual network can be as easy as training a two-layer network) </a:t>
            </a:r>
            <a:endParaRPr lang="zh-CN" altLang="en-US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CB6236-7441-45AB-95D6-392CA757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7499"/>
            <a:ext cx="12192000" cy="147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07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0"/>
    </mc:Choice>
    <mc:Fallback>
      <p:transition spd="slow" advTm="61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52E7-BD5F-4606-80B1-9F3DC173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Points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9FB455-3011-479C-920E-ACFAF3D7E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174587-8498-4378-A510-B986158FE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480421"/>
            <a:ext cx="9544050" cy="504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205BEB-2EC2-441C-80E2-F648FFCA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4029"/>
            <a:ext cx="12192000" cy="20917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8A02F0-7523-4D95-9EEF-0A7D099A6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4536"/>
            <a:ext cx="12192000" cy="219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5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88"/>
    </mc:Choice>
    <mc:Fallback>
      <p:transition spd="slow" advTm="4758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DEBAF-EDC7-4B4F-B1DB-CD91E65A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Points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E3EE34-C437-4196-8850-4A46E76A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951D6E-C2E2-4435-997E-3E78A962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51"/>
            <a:ext cx="12192000" cy="3364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CE4E0-6ED9-4D8F-89BE-546F9D31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902" y="4724400"/>
            <a:ext cx="9334500" cy="2133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C297F4-CCE9-44DC-8929-4AE7328E97FB}"/>
              </a:ext>
            </a:extLst>
          </p:cNvPr>
          <p:cNvSpPr/>
          <p:nvPr/>
        </p:nvSpPr>
        <p:spPr>
          <a:xfrm>
            <a:off x="3238959" y="5155894"/>
            <a:ext cx="5739788" cy="60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218D7-60E1-41B5-837E-832E78E9E2A1}"/>
              </a:ext>
            </a:extLst>
          </p:cNvPr>
          <p:cNvSpPr txBox="1"/>
          <p:nvPr/>
        </p:nvSpPr>
        <p:spPr>
          <a:xfrm>
            <a:off x="185195" y="5258803"/>
            <a:ext cx="2951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Close to the initialization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23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662"/>
    </mc:Choice>
    <mc:Fallback>
      <p:transition spd="slow" advTm="15766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2F140-CEBB-45BD-97C6-770496B3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FAAD1-99C2-476D-BD51-BAF75A66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FF6A2A-FCFB-4620-A32C-59C0E42B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423987"/>
            <a:ext cx="121824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06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33"/>
    </mc:Choice>
    <mc:Fallback>
      <p:transition spd="slow" advTm="6353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03B42-B1DA-47D0-BF19-AA21CB3F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Over-Param + SGD on Structured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1EF2B-D502-4CC8-9E3A-1320D413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Overparameterized + SGD provably learns a 2-layer NN </a:t>
            </a:r>
            <a:r>
              <a:rPr lang="en-US" altLang="zh-CN" dirty="0">
                <a:solidFill>
                  <a:srgbClr val="FF0000"/>
                </a:solidFill>
              </a:rPr>
              <a:t>close to the random initialization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with a small generalization error</a:t>
            </a:r>
            <a:r>
              <a:rPr lang="en-US" altLang="zh-CN" dirty="0"/>
              <a:t> when the data is well structured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C62C8C-6E75-4C7A-B1AC-5C14D298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75EDE1-3191-4246-AE0A-F5B98BFD6625}"/>
              </a:ext>
            </a:extLst>
          </p:cNvPr>
          <p:cNvSpPr/>
          <p:nvPr/>
        </p:nvSpPr>
        <p:spPr>
          <a:xfrm>
            <a:off x="8048792" y="6357676"/>
            <a:ext cx="310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[</a:t>
            </a:r>
            <a:r>
              <a:rPr lang="en-US" altLang="zh-CN" dirty="0" err="1">
                <a:solidFill>
                  <a:srgbClr val="00B0F0"/>
                </a:solidFill>
              </a:rPr>
              <a:t>Yuanzhi</a:t>
            </a:r>
            <a:r>
              <a:rPr lang="en-US" altLang="zh-CN" dirty="0">
                <a:solidFill>
                  <a:srgbClr val="00B0F0"/>
                </a:solidFill>
              </a:rPr>
              <a:t> and </a:t>
            </a:r>
            <a:r>
              <a:rPr lang="en-US" altLang="zh-CN" dirty="0" err="1">
                <a:solidFill>
                  <a:srgbClr val="00B0F0"/>
                </a:solidFill>
              </a:rPr>
              <a:t>Yingyu</a:t>
            </a:r>
            <a:r>
              <a:rPr lang="en-US" altLang="zh-CN" dirty="0">
                <a:solidFill>
                  <a:srgbClr val="00B0F0"/>
                </a:solidFill>
              </a:rPr>
              <a:t>, 2018] 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661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26"/>
    </mc:Choice>
    <mc:Fallback>
      <p:transition spd="slow" advTm="594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399D7-BB7A-43CC-AD05-AE726950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Outline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16C2A-F325-49F1-A3D8-76074C86E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/>
              <a:t>Over-parameterization helps optimization</a:t>
            </a:r>
          </a:p>
          <a:p>
            <a:pPr lvl="1">
              <a:buSzPct val="80000"/>
              <a:buFont typeface="Wingdings" panose="05000000000000000000" pitchFamily="2" charset="2"/>
              <a:buChar char="l"/>
            </a:pPr>
            <a:r>
              <a:rPr lang="en-US" altLang="zh-CN" dirty="0"/>
              <a:t>Implicit acceleration</a:t>
            </a:r>
          </a:p>
          <a:p>
            <a:pPr lvl="1">
              <a:buSzPct val="80000"/>
              <a:buFont typeface="Wingdings" panose="05000000000000000000" pitchFamily="2" charset="2"/>
              <a:buChar char="l"/>
            </a:pPr>
            <a:r>
              <a:rPr lang="en-US" altLang="zh-CN" dirty="0"/>
              <a:t>Convergence rate </a:t>
            </a:r>
            <a:r>
              <a:rPr lang="en-US" altLang="zh-CN" dirty="0" err="1"/>
              <a:t>w.r.t.</a:t>
            </a:r>
            <a:r>
              <a:rPr lang="en-US" altLang="zh-CN" dirty="0"/>
              <a:t> depth and width</a:t>
            </a:r>
          </a:p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CN" dirty="0"/>
              <a:t>Lottery ticket hypothesis</a:t>
            </a:r>
          </a:p>
          <a:p>
            <a:pPr lvl="1">
              <a:buSzPct val="80000"/>
              <a:buFont typeface="Wingdings" panose="05000000000000000000" pitchFamily="2" charset="2"/>
              <a:buChar char="l"/>
            </a:pPr>
            <a:r>
              <a:rPr lang="en-US" altLang="zh-CN" dirty="0"/>
              <a:t>Background</a:t>
            </a:r>
          </a:p>
          <a:p>
            <a:pPr lvl="1">
              <a:buSzPct val="80000"/>
              <a:buFont typeface="Wingdings" panose="05000000000000000000" pitchFamily="2" charset="2"/>
              <a:buChar char="l"/>
            </a:pPr>
            <a:r>
              <a:rPr lang="en-US" altLang="zh-CN" dirty="0"/>
              <a:t>Optimize over structure</a:t>
            </a:r>
          </a:p>
          <a:p>
            <a:pPr lvl="1">
              <a:buSzPct val="80000"/>
              <a:buFont typeface="Wingdings" panose="05000000000000000000" pitchFamily="2" charset="2"/>
              <a:buChar char="l"/>
            </a:pPr>
            <a:r>
              <a:rPr lang="en-US" altLang="zh-CN" dirty="0"/>
              <a:t>Pruning is all you need</a:t>
            </a:r>
          </a:p>
          <a:p>
            <a:pPr lvl="1">
              <a:buSzPct val="80000"/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269DC-1CCD-4F8E-AEA1-1A86D165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55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05"/>
    </mc:Choice>
    <mc:Fallback>
      <p:transition spd="slow" advTm="709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2E5BA-6D82-4A87-845F-1A1DA866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Structured Data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765DD4-77FB-47B5-B2AD-0DF34D71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7CC60D2-9814-42AE-97DC-721A91D6AA89}"/>
              </a:ext>
            </a:extLst>
          </p:cNvPr>
          <p:cNvGrpSpPr/>
          <p:nvPr/>
        </p:nvGrpSpPr>
        <p:grpSpPr>
          <a:xfrm>
            <a:off x="1745713" y="1983791"/>
            <a:ext cx="4800600" cy="898479"/>
            <a:chOff x="1379748" y="2226366"/>
            <a:chExt cx="4800600" cy="89847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62734B5-73A1-4F3C-B6FA-5AD07421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9748" y="2226366"/>
              <a:ext cx="2438400" cy="4572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4831CA7-67DC-45B0-A382-AB8409DA0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5948" y="2762895"/>
              <a:ext cx="4724400" cy="361950"/>
            </a:xfrm>
            <a:prstGeom prst="rect">
              <a:avLst/>
            </a:prstGeom>
          </p:spPr>
        </p:pic>
      </p:grp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7CD8F63E-2C1A-46A4-B800-ED86686F3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720"/>
            <a:ext cx="10515600" cy="1005710"/>
          </a:xfrm>
        </p:spPr>
        <p:txBody>
          <a:bodyPr/>
          <a:lstStyle/>
          <a:p>
            <a:r>
              <a:rPr lang="en-US" altLang="zh-CN" dirty="0"/>
              <a:t>the data in each class is a mixture of several components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7" name="内容占位符 14">
            <a:extLst>
              <a:ext uri="{FF2B5EF4-FFF2-40B4-BE49-F238E27FC236}">
                <a16:creationId xmlns:a16="http://schemas.microsoft.com/office/drawing/2014/main" id="{4B622976-2EA5-4B92-925F-FD2CF956D3B1}"/>
              </a:ext>
            </a:extLst>
          </p:cNvPr>
          <p:cNvSpPr txBox="1">
            <a:spLocks/>
          </p:cNvSpPr>
          <p:nvPr/>
        </p:nvSpPr>
        <p:spPr>
          <a:xfrm>
            <a:off x="838200" y="2952037"/>
            <a:ext cx="10515600" cy="1005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Assumptions</a:t>
            </a:r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DC7F9EE-F5E8-404C-9A19-8B6C2CCC514C}"/>
              </a:ext>
            </a:extLst>
          </p:cNvPr>
          <p:cNvGrpSpPr/>
          <p:nvPr/>
        </p:nvGrpSpPr>
        <p:grpSpPr>
          <a:xfrm>
            <a:off x="438150" y="3531020"/>
            <a:ext cx="11315700" cy="2267059"/>
            <a:chOff x="315011" y="3646194"/>
            <a:chExt cx="11315700" cy="226705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34911A-79EB-4F4C-A17C-D8DA19B7B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011" y="3646194"/>
              <a:ext cx="11315700" cy="161925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77E36B6-1633-45A1-8F26-FA2E59AF4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145" y="5370328"/>
              <a:ext cx="9486900" cy="54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00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638"/>
    </mc:Choice>
    <mc:Fallback>
      <p:transition spd="slow" advTm="13463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1E3EF-3BF8-4ED9-9FA0-85830E64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Over-Param + SGD on Structured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C2296-0B80-4412-B42C-1207E8AC0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11" y="3753155"/>
            <a:ext cx="10515600" cy="2286000"/>
          </a:xfrm>
        </p:spPr>
        <p:txBody>
          <a:bodyPr/>
          <a:lstStyle/>
          <a:p>
            <a:r>
              <a:rPr lang="en-US" altLang="zh-CN" dirty="0"/>
              <a:t>Remarks</a:t>
            </a:r>
          </a:p>
          <a:p>
            <a:pPr lvl="1"/>
            <a:r>
              <a:rPr lang="en-US" altLang="zh-CN" dirty="0"/>
              <a:t>The error is measured on the </a:t>
            </a:r>
            <a:r>
              <a:rPr lang="en-US" altLang="zh-CN" dirty="0">
                <a:solidFill>
                  <a:srgbClr val="FF0000"/>
                </a:solidFill>
              </a:rPr>
              <a:t>true distribution</a:t>
            </a:r>
          </a:p>
          <a:p>
            <a:pPr lvl="1"/>
            <a:r>
              <a:rPr lang="en-US" altLang="zh-CN" dirty="0"/>
              <a:t>T grows in the speed of poly(log m)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732BE9-5249-4905-BC50-B45683A3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A05DD2-C7C1-45B4-97D9-FCBD4F5F6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467155"/>
            <a:ext cx="116109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93"/>
    </mc:Choice>
    <mc:Fallback>
      <p:transition spd="slow" advTm="6399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03CAB-6AB8-4382-BEAF-CB2BE9C7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Pseudo Gradient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070378-9459-472E-B70B-B9ECAC7BF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BC4B26-2E96-49AF-95C3-D7AD7B97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4893"/>
            <a:ext cx="10315575" cy="1085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44A2C1-2232-49A7-B3D4-305809AF6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62503"/>
            <a:ext cx="10420350" cy="11144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E235C4A-71A8-4A71-831A-A3ED2B9B285E}"/>
              </a:ext>
            </a:extLst>
          </p:cNvPr>
          <p:cNvSpPr txBox="1"/>
          <p:nvPr/>
        </p:nvSpPr>
        <p:spPr>
          <a:xfrm>
            <a:off x="644544" y="1411099"/>
            <a:ext cx="250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True gradient: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C50F85-DB39-4A41-A959-C02B9B4E32EB}"/>
              </a:ext>
            </a:extLst>
          </p:cNvPr>
          <p:cNvSpPr txBox="1"/>
          <p:nvPr/>
        </p:nvSpPr>
        <p:spPr>
          <a:xfrm>
            <a:off x="644544" y="2890743"/>
            <a:ext cx="275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Pseudo gradient:</a:t>
            </a:r>
            <a:endParaRPr lang="zh-CN" altLang="en-US" sz="2400" b="1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D85CC44-5A28-436B-959F-EDE5259DB2C3}"/>
              </a:ext>
            </a:extLst>
          </p:cNvPr>
          <p:cNvGrpSpPr/>
          <p:nvPr/>
        </p:nvGrpSpPr>
        <p:grpSpPr>
          <a:xfrm>
            <a:off x="407366" y="4384963"/>
            <a:ext cx="11355234" cy="1978467"/>
            <a:chOff x="407366" y="4373946"/>
            <a:chExt cx="11355234" cy="1978467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CFE708E-19E0-47C7-97BF-5558766E3890}"/>
                </a:ext>
              </a:extLst>
            </p:cNvPr>
            <p:cNvGrpSpPr/>
            <p:nvPr/>
          </p:nvGrpSpPr>
          <p:grpSpPr>
            <a:xfrm>
              <a:off x="408800" y="4373946"/>
              <a:ext cx="11353800" cy="1978467"/>
              <a:chOff x="408800" y="4340895"/>
              <a:chExt cx="11353800" cy="1978467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231475A-5006-4317-B363-755DF8D12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800" y="5671662"/>
                <a:ext cx="11353800" cy="6477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5A8D602-C526-4F36-BD61-41E550B25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400" y="4340895"/>
                <a:ext cx="11287125" cy="1323975"/>
              </a:xfrm>
              <a:prstGeom prst="rect">
                <a:avLst/>
              </a:prstGeom>
            </p:spPr>
          </p:pic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645D58E-0435-46E5-9121-2311E55C431B}"/>
                </a:ext>
              </a:extLst>
            </p:cNvPr>
            <p:cNvCxnSpPr/>
            <p:nvPr/>
          </p:nvCxnSpPr>
          <p:spPr>
            <a:xfrm>
              <a:off x="5684704" y="4682169"/>
              <a:ext cx="494657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FB29FD0-4326-479C-B111-B11A96EA3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366" y="4969831"/>
              <a:ext cx="4362937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725689A-97E7-4C4D-A830-E5CEE6E1DF55}"/>
                </a:ext>
              </a:extLst>
            </p:cNvPr>
            <p:cNvCxnSpPr>
              <a:cxnSpLocks/>
            </p:cNvCxnSpPr>
            <p:nvPr/>
          </p:nvCxnSpPr>
          <p:spPr>
            <a:xfrm>
              <a:off x="3780622" y="5374396"/>
              <a:ext cx="793590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7DA62E5-BE47-496F-B712-05DB4A464A78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3327094" y="6028563"/>
              <a:ext cx="84355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668D126-A5EC-4716-96EC-799C201DA352}"/>
                </a:ext>
              </a:extLst>
            </p:cNvPr>
            <p:cNvCxnSpPr>
              <a:cxnSpLocks/>
            </p:cNvCxnSpPr>
            <p:nvPr/>
          </p:nvCxnSpPr>
          <p:spPr>
            <a:xfrm>
              <a:off x="429400" y="6341896"/>
              <a:ext cx="11313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343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59"/>
    </mc:Choice>
    <mc:Fallback>
      <p:transition spd="slow" advTm="2375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505DB3-A9DB-4D92-A846-869D7825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049" y="1"/>
            <a:ext cx="7664824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4A257F-924B-4B6F-9BB7-374A9BCF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AAED2C-11B9-4280-BA59-58E2F2C9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12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1"/>
    </mc:Choice>
    <mc:Fallback>
      <p:transition spd="slow" advTm="253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1EE640-8F47-4B8E-8695-C23D0383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27" y="0"/>
            <a:ext cx="7708210" cy="6794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4A257F-924B-4B6F-9BB7-374A9BCF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AAED2C-11B9-4280-BA59-58E2F2C9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89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89"/>
    </mc:Choice>
    <mc:Fallback>
      <p:transition spd="slow" advTm="1808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99C153-0E7C-4F3D-AFB3-2A1C216F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88" y="2373268"/>
            <a:ext cx="10882944" cy="44171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40A037-78F1-4356-8158-5CC692CE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deep NN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11B6D-620B-499F-A8B3-D6FA6267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A1AB8A-3051-440F-ABFF-7926209CB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15" y="1321931"/>
            <a:ext cx="10856721" cy="100931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1E19B6-4282-4FDF-AB27-2292845ADCD6}"/>
              </a:ext>
            </a:extLst>
          </p:cNvPr>
          <p:cNvSpPr/>
          <p:nvPr/>
        </p:nvSpPr>
        <p:spPr>
          <a:xfrm>
            <a:off x="10039109" y="5918081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[</a:t>
            </a:r>
            <a:r>
              <a:rPr lang="en-US" altLang="zh-CN" dirty="0" err="1">
                <a:solidFill>
                  <a:srgbClr val="00B0F0"/>
                </a:solidFill>
              </a:rPr>
              <a:t>Difan</a:t>
            </a:r>
            <a:r>
              <a:rPr lang="en-US" altLang="zh-CN" dirty="0">
                <a:solidFill>
                  <a:srgbClr val="00B0F0"/>
                </a:solidFill>
              </a:rPr>
              <a:t> et al., 2018] 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93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94"/>
    </mc:Choice>
    <mc:Fallback>
      <p:transition spd="slow" advTm="354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5AD634-CC60-4B87-9DD3-20F6BEED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" y="1367124"/>
            <a:ext cx="12077700" cy="54578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B6DAEE-4BC3-4B26-A373-90DF64FE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deep NN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06822D-19E1-4014-BD18-4CC81388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8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20"/>
    </mc:Choice>
    <mc:Fallback>
      <p:transition spd="slow" advTm="385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146EE-F060-4F53-8D42-4EA18DF7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Lottery Ticket Hypothesis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CFED8-BEDA-446E-B339-18E17F06A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Network Pruning</a:t>
            </a:r>
          </a:p>
          <a:p>
            <a:pPr lvl="1"/>
            <a:r>
              <a:rPr lang="en-US" altLang="zh-CN" dirty="0"/>
              <a:t>Prune more than 90% params without harming accuracy</a:t>
            </a:r>
          </a:p>
          <a:p>
            <a:r>
              <a:rPr lang="en-US" altLang="zh-CN" dirty="0"/>
              <a:t>But train the small one from scratch is hard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83032B-5D84-45ED-897A-2E625105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72E887-E9CA-4581-9B91-D7FB5F92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3725135"/>
            <a:ext cx="11601450" cy="10382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B82AAB9-A6A1-4B96-A759-90F533B43320}"/>
              </a:ext>
            </a:extLst>
          </p:cNvPr>
          <p:cNvSpPr/>
          <p:nvPr/>
        </p:nvSpPr>
        <p:spPr>
          <a:xfrm>
            <a:off x="8610600" y="635635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[Jonathan et al, 2018] 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4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083"/>
    </mc:Choice>
    <mc:Fallback>
      <p:transition spd="slow" advTm="13308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C1709-CD73-4E84-8375-E195CB5B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Identifying lottery tickets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8A632-63AD-4569-8D6D-703D9A71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One shot pruning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Iterative pruning</a:t>
            </a:r>
          </a:p>
          <a:p>
            <a:pPr lvl="1"/>
            <a:r>
              <a:rPr lang="en-US" altLang="zh-CN" dirty="0"/>
              <a:t>Train, prune, reset over n rounds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B966B3-07FB-4D43-9E57-B5B75B6B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B6F935-2CA9-4809-98A9-1ED29FEC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10" y="2349632"/>
            <a:ext cx="107823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7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96"/>
    </mc:Choice>
    <mc:Fallback>
      <p:transition spd="slow" advTm="1288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43F591-99FF-4365-8B05-09B18C9DCA2B}"/>
              </a:ext>
            </a:extLst>
          </p:cNvPr>
          <p:cNvGrpSpPr/>
          <p:nvPr/>
        </p:nvGrpSpPr>
        <p:grpSpPr>
          <a:xfrm>
            <a:off x="230193" y="1421175"/>
            <a:ext cx="11731613" cy="4935175"/>
            <a:chOff x="0" y="946225"/>
            <a:chExt cx="12192000" cy="515874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5FAADEC-D43A-46C9-BF90-D7C9EACF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46225"/>
              <a:ext cx="12192000" cy="515874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FE8F7AE-675B-4F29-89C9-A5AAD26AAAD5}"/>
                </a:ext>
              </a:extLst>
            </p:cNvPr>
            <p:cNvSpPr/>
            <p:nvPr/>
          </p:nvSpPr>
          <p:spPr>
            <a:xfrm>
              <a:off x="3919818" y="1055595"/>
              <a:ext cx="793376" cy="2622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9BA858E-F3D2-431C-9CFA-71A8BF9CB28C}"/>
                </a:ext>
              </a:extLst>
            </p:cNvPr>
            <p:cNvSpPr/>
            <p:nvPr/>
          </p:nvSpPr>
          <p:spPr>
            <a:xfrm>
              <a:off x="5652247" y="1055595"/>
              <a:ext cx="793376" cy="2622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A629FF6-E343-479B-97CC-CA85BF70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Lottery Tickets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BF5E2-19E0-41B3-B98F-7B98F036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84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47"/>
    </mc:Choice>
    <mc:Fallback>
      <p:transition spd="slow" advTm="8394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ED5DA-01C5-4660-9F5B-F44479EE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Overparameterization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2C4E85-3F54-4BFC-87D2-430CAEEAC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neural networks are usually overparameterized</a:t>
            </a:r>
          </a:p>
          <a:p>
            <a:pPr lvl="1"/>
            <a:r>
              <a:rPr lang="en-US" altLang="zh-CN" dirty="0"/>
              <a:t>Num of params &gt;&gt; Num of samples</a:t>
            </a:r>
          </a:p>
          <a:p>
            <a:r>
              <a:rPr lang="en-US" altLang="zh-CN" dirty="0"/>
              <a:t>Expressiveness </a:t>
            </a:r>
            <a:r>
              <a:rPr lang="zh-CN" altLang="en-US" dirty="0"/>
              <a:t>√</a:t>
            </a:r>
            <a:endParaRPr lang="en-US" altLang="zh-CN" dirty="0"/>
          </a:p>
          <a:p>
            <a:r>
              <a:rPr lang="en-US" altLang="zh-CN" dirty="0"/>
              <a:t>Generalization ?</a:t>
            </a:r>
          </a:p>
          <a:p>
            <a:pPr lvl="1"/>
            <a:r>
              <a:rPr lang="en-US" altLang="zh-CN" dirty="0"/>
              <a:t>NN can fit both structured data and random data </a:t>
            </a:r>
          </a:p>
          <a:p>
            <a:r>
              <a:rPr lang="en-US" altLang="zh-CN" dirty="0"/>
              <a:t>Optimization ?</a:t>
            </a:r>
          </a:p>
          <a:p>
            <a:pPr lvl="1"/>
            <a:r>
              <a:rPr lang="en-US" altLang="zh-CN" dirty="0"/>
              <a:t>Gradient explode / vanish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72B2E6-347D-43FD-8E6C-A2F76694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7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51"/>
    </mc:Choice>
    <mc:Fallback>
      <p:transition spd="slow" advTm="13365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900CB-59C4-4F31-B0D5-53763A34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Lottery Tickets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C3E5AA-C695-4882-839D-5597948B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091B98-AB9E-491D-BC2E-E9457483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5" y="1800224"/>
            <a:ext cx="11809809" cy="348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1"/>
    </mc:Choice>
    <mc:Fallback>
      <p:transition spd="slow" advTm="577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2D2F3-7D99-41A1-820C-E2EE6E8E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 in CNN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187B0B-480E-49E5-A81C-B01D3DAF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E319A9-CD41-494C-9D3B-E8163427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76" y="1333041"/>
            <a:ext cx="9723616" cy="456042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86433BC-AE18-4067-8CB4-BFEAC7517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418" y="5893465"/>
            <a:ext cx="10515600" cy="96453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Overparameterized networks are easier to train because they have more combinations of subnetworks that are potential winning tickets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931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60"/>
    </mc:Choice>
    <mc:Fallback>
      <p:transition spd="slow" advTm="5856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8804C-85DA-450B-81D5-642DC6AA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Analysis of 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4D160-6401-43D7-B397-DD92351E9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Mask criteria</a:t>
            </a:r>
          </a:p>
          <a:p>
            <a:r>
              <a:rPr lang="en-US" altLang="zh-CN" dirty="0"/>
              <a:t>Mask-1 actions</a:t>
            </a:r>
          </a:p>
          <a:p>
            <a:r>
              <a:rPr lang="en-US" altLang="zh-CN" dirty="0"/>
              <a:t>Mask-0 actions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C335D0-5146-4FCB-BB84-6D78EAE5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E3EAE0-88D4-45ED-BB84-CCC0CACCEC46}"/>
              </a:ext>
            </a:extLst>
          </p:cNvPr>
          <p:cNvSpPr/>
          <p:nvPr/>
        </p:nvSpPr>
        <p:spPr>
          <a:xfrm>
            <a:off x="8889593" y="635635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[Hattie et al., 2019] 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7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34"/>
    </mc:Choice>
    <mc:Fallback>
      <p:transition spd="slow" advTm="4833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0198C-B1FA-4EC6-A48C-9090B882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Criteria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031CBF-0CD8-4469-864E-3E1464B69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78636"/>
            <a:ext cx="10515600" cy="264531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663D82-5E7D-4B0C-A4EA-34864E35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61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44"/>
    </mc:Choice>
    <mc:Fallback>
      <p:transition spd="slow" advTm="5904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D66C4-4DB2-426B-98EF-C6D42837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Criteria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D50BF8-6B04-4B9C-971F-C56C12558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22" y="1268241"/>
            <a:ext cx="9572264" cy="558975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08B43-D8E8-4B2F-8C42-4D8B08C1A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778966-AA83-4D0F-BFF5-2C757932AA2A}"/>
              </a:ext>
            </a:extLst>
          </p:cNvPr>
          <p:cNvSpPr/>
          <p:nvPr/>
        </p:nvSpPr>
        <p:spPr>
          <a:xfrm>
            <a:off x="4826163" y="797073"/>
            <a:ext cx="7363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43AA43"/>
                </a:solidFill>
                <a:latin typeface="NimbusRomNo9L-Regu"/>
              </a:rPr>
              <a:t>Magnitude_increase</a:t>
            </a:r>
            <a:r>
              <a:rPr lang="en-US" altLang="zh-CN" sz="2400" dirty="0">
                <a:solidFill>
                  <a:srgbClr val="000000"/>
                </a:solidFill>
                <a:latin typeface="NimbusRomNo9L-Regu"/>
              </a:rPr>
              <a:t> can match or exceed </a:t>
            </a:r>
            <a:r>
              <a:rPr lang="en-US" altLang="zh-CN" sz="2400" dirty="0">
                <a:solidFill>
                  <a:srgbClr val="3886BC"/>
                </a:solidFill>
                <a:latin typeface="NimbusRomNo9L-Regu"/>
              </a:rPr>
              <a:t>large_final</a:t>
            </a:r>
            <a:endParaRPr lang="zh-CN" altLang="en-US" sz="2400" dirty="0">
              <a:solidFill>
                <a:srgbClr val="3886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7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08"/>
    </mc:Choice>
    <mc:Fallback>
      <p:transition spd="slow" advTm="5100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571CA-D145-4CB7-91AD-44A37069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Mask-1 actions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0A0A1A-C7FA-4715-B06D-1F218D462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12" y="2130526"/>
            <a:ext cx="11633175" cy="24183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56585E-0AFB-41C4-8239-0FEB133F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25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82"/>
    </mc:Choice>
    <mc:Fallback>
      <p:transition spd="slow" advTm="4788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09FFD-72E8-4FAD-B350-329FE463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Mask-1 Actions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0F8A7A-565F-499E-A1FD-F816E54AF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020" y="1222472"/>
            <a:ext cx="9989873" cy="563552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BB01DD-E382-4441-8924-62836965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29BCAC-A1E5-4ABF-934C-888E7AD733B4}"/>
              </a:ext>
            </a:extLst>
          </p:cNvPr>
          <p:cNvSpPr txBox="1"/>
          <p:nvPr/>
        </p:nvSpPr>
        <p:spPr>
          <a:xfrm>
            <a:off x="6461611" y="797073"/>
            <a:ext cx="464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It is the sign that matters!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4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75"/>
    </mc:Choice>
    <mc:Fallback>
      <p:transition spd="slow" advTm="9727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71E78A-943A-4C92-8214-EFD060258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147" y="1254042"/>
            <a:ext cx="10333537" cy="56039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0BC7C2-22FE-444B-BC64-90F9CB3C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Mask-0 Actions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2F913F-4A88-41AC-8936-818CB1FE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8EB5A4-8808-4A11-8E37-A09D921FAEB6}"/>
              </a:ext>
            </a:extLst>
          </p:cNvPr>
          <p:cNvSpPr/>
          <p:nvPr/>
        </p:nvSpPr>
        <p:spPr>
          <a:xfrm>
            <a:off x="5305064" y="383009"/>
            <a:ext cx="59493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NimbusRomNo9L-Medi"/>
              </a:rPr>
              <a:t>Masking is training!</a:t>
            </a:r>
          </a:p>
          <a:p>
            <a:r>
              <a:rPr lang="en-US" altLang="zh-CN" i="1" dirty="0"/>
              <a:t>“masking operation tends to move weights in the direction they would have moved during training”</a:t>
            </a:r>
            <a:r>
              <a:rPr lang="en-US" altLang="zh-CN" sz="2400" dirty="0"/>
              <a:t>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75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599"/>
    </mc:Choice>
    <mc:Fallback>
      <p:transition spd="slow" advTm="16059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48981-893E-4DA6-A11D-305E519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Supermasks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D5217A-EBC1-4A2F-9D76-80ECEEE36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With a well-chosen mask, an untrained network can already attain a test accuracy far better than chance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DFA575-8EE2-44D6-A08C-0F824C10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238AF5-AA26-4AFF-9785-72906B7C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838" y="2738738"/>
            <a:ext cx="5941370" cy="40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03"/>
    </mc:Choice>
    <mc:Fallback>
      <p:transition spd="slow" advTm="49903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EFD636-1345-4950-9C25-02395FED8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-4376"/>
            <a:ext cx="9537539" cy="68623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73F2B2-7012-40F9-93CC-CC24A843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1DEB04-AD66-49FE-823B-6044D590471F}"/>
              </a:ext>
            </a:extLst>
          </p:cNvPr>
          <p:cNvSpPr txBox="1"/>
          <p:nvPr/>
        </p:nvSpPr>
        <p:spPr>
          <a:xfrm>
            <a:off x="10375739" y="462988"/>
            <a:ext cx="167700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opt weight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-&gt;opt structure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5"/>
    </mc:Choice>
    <mc:Fallback>
      <p:transition spd="slow" advTm="142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360A3-9643-4A49-8F33-A8AB3413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 as a Preconditioner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70B290-8FBF-4933-9C9E-E92A6C9D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General Consensus:</a:t>
            </a:r>
          </a:p>
          <a:p>
            <a:pPr lvl="1"/>
            <a:r>
              <a:rPr lang="en-US" altLang="zh-CN" dirty="0"/>
              <a:t>Depth improves expressiveness, but complicates optimization (gradient explode/vanish)</a:t>
            </a:r>
          </a:p>
          <a:p>
            <a:pPr lvl="1"/>
            <a:r>
              <a:rPr lang="en-US" altLang="zh-CN" dirty="0"/>
              <a:t>Batch norm / residual connections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But depth can accelerate optimization</a:t>
            </a:r>
          </a:p>
          <a:p>
            <a:pPr lvl="1"/>
            <a:r>
              <a:rPr lang="en-US" altLang="zh-CN" dirty="0"/>
              <a:t>Depth has a similar effect as momentum and adaptive regularization 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50560E-FC7B-4574-A458-929F3489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001765-3748-497E-B375-A598D051E9F3}"/>
              </a:ext>
            </a:extLst>
          </p:cNvPr>
          <p:cNvSpPr/>
          <p:nvPr/>
        </p:nvSpPr>
        <p:spPr>
          <a:xfrm>
            <a:off x="8774177" y="6356350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[Sanjeev et al., 2018] 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702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5"/>
    </mc:Choice>
    <mc:Fallback>
      <p:transition spd="slow" advTm="276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7D867-1264-4407-A52C-C1D675F42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Weight Agnostic Neural Networks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70B0BC-71C4-40A5-9C9D-CF918CF2B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132" y="1794076"/>
            <a:ext cx="12157881" cy="43983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73E12B-A3F5-4F00-A264-43DBF5CD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A237DE-6683-4494-AF0A-3E0848272F4E}"/>
              </a:ext>
            </a:extLst>
          </p:cNvPr>
          <p:cNvSpPr/>
          <p:nvPr/>
        </p:nvSpPr>
        <p:spPr>
          <a:xfrm>
            <a:off x="8037218" y="6352143"/>
            <a:ext cx="310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[</a:t>
            </a:r>
            <a:r>
              <a:rPr lang="en-US" altLang="zh-CN" dirty="0" err="1">
                <a:solidFill>
                  <a:srgbClr val="00B0F0"/>
                </a:solidFill>
              </a:rPr>
              <a:t>Yuanzhi</a:t>
            </a:r>
            <a:r>
              <a:rPr lang="en-US" altLang="zh-CN" dirty="0">
                <a:solidFill>
                  <a:srgbClr val="00B0F0"/>
                </a:solidFill>
              </a:rPr>
              <a:t> and </a:t>
            </a:r>
            <a:r>
              <a:rPr lang="en-US" altLang="zh-CN" dirty="0" err="1">
                <a:solidFill>
                  <a:srgbClr val="00B0F0"/>
                </a:solidFill>
              </a:rPr>
              <a:t>Yingyu</a:t>
            </a:r>
            <a:r>
              <a:rPr lang="en-US" altLang="zh-CN" dirty="0">
                <a:solidFill>
                  <a:srgbClr val="00B0F0"/>
                </a:solidFill>
              </a:rPr>
              <a:t>., 2018] 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5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38"/>
    </mc:Choice>
    <mc:Fallback>
      <p:transition spd="slow" advTm="2533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2BD2BA-3774-4386-8012-B34BF46DB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79" y="0"/>
            <a:ext cx="11245241" cy="6858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50FCD3-1D0B-4520-B555-B3A96064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43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04"/>
    </mc:Choice>
    <mc:Fallback>
      <p:transition spd="slow" advTm="32404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CCF6D-DE0A-4004-B258-5A1890BE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79" y="109960"/>
            <a:ext cx="10515600" cy="1325563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B57DA2-37CE-4124-8C7E-A5E99023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F5929B-FA27-4C27-AE7E-0614769C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09" y="3613373"/>
            <a:ext cx="4831495" cy="3134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A33807-DC19-4365-8F77-3C117E01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1" y="939483"/>
            <a:ext cx="10515600" cy="29108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E1A7F5-2DCA-4A2C-81B1-3720CC7712FD}"/>
              </a:ext>
            </a:extLst>
          </p:cNvPr>
          <p:cNvSpPr txBox="1"/>
          <p:nvPr/>
        </p:nvSpPr>
        <p:spPr>
          <a:xfrm>
            <a:off x="7415122" y="5053798"/>
            <a:ext cx="3865191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opt weight -&gt; opt structure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3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46"/>
    </mc:Choice>
    <mc:Fallback>
      <p:transition spd="slow" advTm="4784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5EFC72-587E-499F-8860-D2F41F14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2525"/>
            <a:ext cx="12192000" cy="31554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13DD064-BCE2-4C16-8DA5-2C0B8586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 is All You Need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F2DA6-B0A1-444C-83C1-3C6862B16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sufficiently over-parameterized neural network with random initialization contains a subnetwork that achieves competitive accuracy (with respect to the large trained network), without any training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E4CBB-5299-43CF-9215-B8DD7F4E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4F94A6-4D76-4DC1-876A-8DC6624336E0}"/>
              </a:ext>
            </a:extLst>
          </p:cNvPr>
          <p:cNvSpPr/>
          <p:nvPr/>
        </p:nvSpPr>
        <p:spPr>
          <a:xfrm>
            <a:off x="9064084" y="6358199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[Eran et al., 2020] 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5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67"/>
    </mc:Choice>
    <mc:Fallback>
      <p:transition spd="slow" advTm="110267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FA716-579C-450E-A089-615BBDFCB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D9435-7E77-4FFD-BDC2-287E15328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Overparameterization helps optimization</a:t>
            </a:r>
          </a:p>
          <a:p>
            <a:pPr lvl="1"/>
            <a:r>
              <a:rPr lang="en-US" altLang="zh-CN" dirty="0"/>
              <a:t>Depth as a preconditioner</a:t>
            </a:r>
          </a:p>
          <a:p>
            <a:pPr lvl="1"/>
            <a:r>
              <a:rPr lang="en-US" altLang="zh-CN" dirty="0"/>
              <a:t>Optimization path stays close to the random initialization</a:t>
            </a:r>
          </a:p>
          <a:p>
            <a:r>
              <a:rPr lang="en-US" altLang="zh-CN" dirty="0"/>
              <a:t>Lottery ticket hypothesis</a:t>
            </a:r>
          </a:p>
          <a:p>
            <a:pPr lvl="1"/>
            <a:r>
              <a:rPr lang="en-US" altLang="zh-CN" dirty="0"/>
              <a:t>Overparameterized network contains LT</a:t>
            </a:r>
          </a:p>
          <a:p>
            <a:pPr lvl="1"/>
            <a:r>
              <a:rPr lang="en-US" altLang="zh-CN" dirty="0"/>
              <a:t>Optimization over structure</a:t>
            </a:r>
          </a:p>
          <a:p>
            <a:pPr lvl="1"/>
            <a:r>
              <a:rPr lang="en-US" altLang="zh-CN" dirty="0"/>
              <a:t>(SGD finds LT?)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394D71-EF84-47D9-8072-AB6B8030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98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9"/>
    </mc:Choice>
    <mc:Fallback>
      <p:transition spd="slow" advTm="7299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E9D41-0D04-44CE-BF6D-02D8049A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Reference: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2438E-E98C-4A13-87D1-26D4C911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[Sanjeev et al., 2018] Sanjeev A., Nadav C., and </a:t>
            </a:r>
            <a:r>
              <a:rPr lang="en-US" altLang="zh-CN" dirty="0" err="1"/>
              <a:t>Elad</a:t>
            </a:r>
            <a:r>
              <a:rPr lang="en-US" altLang="zh-CN" dirty="0"/>
              <a:t> H. On the Optimization of Deep Networks: Implicit Acceleration by Overparameterization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[</a:t>
            </a:r>
            <a:r>
              <a:rPr lang="en-US" altLang="zh-CN" dirty="0" err="1"/>
              <a:t>Huishuai</a:t>
            </a:r>
            <a:r>
              <a:rPr lang="en-US" altLang="zh-CN" dirty="0"/>
              <a:t> et al., 2019] </a:t>
            </a:r>
            <a:r>
              <a:rPr lang="en-US" altLang="zh-CN" dirty="0" err="1"/>
              <a:t>Huishuai</a:t>
            </a:r>
            <a:r>
              <a:rPr lang="en-US" altLang="zh-CN" dirty="0"/>
              <a:t> Z., Da Y., </a:t>
            </a:r>
            <a:r>
              <a:rPr lang="en-US" altLang="zh-CN" dirty="0" err="1"/>
              <a:t>Mingyang</a:t>
            </a:r>
            <a:r>
              <a:rPr lang="en-US" altLang="zh-CN" dirty="0"/>
              <a:t> Y., Wei C., and Tie-</a:t>
            </a:r>
            <a:r>
              <a:rPr lang="en-US" altLang="zh-CN" dirty="0" err="1"/>
              <a:t>yan</a:t>
            </a:r>
            <a:r>
              <a:rPr lang="en-US" altLang="zh-CN" dirty="0"/>
              <a:t> L. Convergence Theory of Learning Over-parameterized ResNet: A Full Characterization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[</a:t>
            </a:r>
            <a:r>
              <a:rPr lang="en-US" altLang="zh-CN" dirty="0" err="1"/>
              <a:t>Yuanzhi</a:t>
            </a:r>
            <a:r>
              <a:rPr lang="en-US" altLang="zh-CN" dirty="0"/>
              <a:t> and </a:t>
            </a:r>
            <a:r>
              <a:rPr lang="en-US" altLang="zh-CN" dirty="0" err="1"/>
              <a:t>Yingyu</a:t>
            </a:r>
            <a:r>
              <a:rPr lang="en-US" altLang="zh-CN" dirty="0"/>
              <a:t>, 2018] </a:t>
            </a:r>
            <a:r>
              <a:rPr lang="en-US" altLang="zh-CN" dirty="0" err="1"/>
              <a:t>Yuanzhi</a:t>
            </a:r>
            <a:r>
              <a:rPr lang="en-US" altLang="zh-CN" dirty="0"/>
              <a:t> L. and </a:t>
            </a:r>
            <a:r>
              <a:rPr lang="en-US" altLang="zh-CN" dirty="0" err="1"/>
              <a:t>Yingyu</a:t>
            </a:r>
            <a:r>
              <a:rPr lang="en-US" altLang="zh-CN" dirty="0"/>
              <a:t> L. Learning Overparameterized Neural Networks via Stochastic Gradient Descent on Structured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[</a:t>
            </a:r>
            <a:r>
              <a:rPr lang="en-US" altLang="zh-CN" dirty="0" err="1"/>
              <a:t>Difan</a:t>
            </a:r>
            <a:r>
              <a:rPr lang="en-US" altLang="zh-CN" dirty="0"/>
              <a:t> et al., 2018] </a:t>
            </a:r>
            <a:r>
              <a:rPr lang="en-US" altLang="zh-CN" dirty="0" err="1"/>
              <a:t>Difan</a:t>
            </a:r>
            <a:r>
              <a:rPr lang="en-US" altLang="zh-CN" dirty="0"/>
              <a:t> Z., Yuan C., </a:t>
            </a:r>
            <a:r>
              <a:rPr lang="en-US" altLang="zh-CN" dirty="0" err="1"/>
              <a:t>Dongruo</a:t>
            </a:r>
            <a:r>
              <a:rPr lang="en-US" altLang="zh-CN" dirty="0"/>
              <a:t> Z., and </a:t>
            </a:r>
            <a:r>
              <a:rPr lang="en-US" altLang="zh-CN" dirty="0" err="1"/>
              <a:t>Quanquan</a:t>
            </a:r>
            <a:r>
              <a:rPr lang="en-US" altLang="zh-CN" dirty="0"/>
              <a:t> G. Stochastic Gradient Descent Optimizes Over-parameterized Deep ReLU Networks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33BA30-2C33-4FE0-ADD5-4EB0AB44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289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6"/>
    </mc:Choice>
    <mc:Fallback>
      <p:transition spd="slow" advTm="3546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E9D41-0D04-44CE-BF6D-02D8049A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Reference: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2438E-E98C-4A13-87D1-26D4C911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[Jonathan et al, 2018] Jonathan F., and Michael C. THE LOTTERY TICKET HYPOTHESIS: FINDING SPARSE, TRAINABLE NEURAL NETWORKS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[Hattie et al., 2019] Hattie Z., Janice L., </a:t>
            </a:r>
            <a:r>
              <a:rPr lang="en-US" altLang="zh-CN" dirty="0" err="1"/>
              <a:t>Rosanme</a:t>
            </a:r>
            <a:r>
              <a:rPr lang="en-US" altLang="zh-CN" dirty="0"/>
              <a:t> L., and Jason Y. Deconstructing Lottery Tickets: Zeros, Signs, and the </a:t>
            </a:r>
            <a:r>
              <a:rPr lang="en-US" altLang="zh-CN" dirty="0" err="1"/>
              <a:t>Supermask</a:t>
            </a:r>
            <a:r>
              <a:rPr lang="en-US" altLang="zh-CN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[Adam and David, 2019]Adam G., and David H. Weight Agnostic Neural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[Eran et al., 2020] Eran M., Gilad Y., Shai S., and </a:t>
            </a:r>
            <a:r>
              <a:rPr lang="en-US" altLang="zh-CN" dirty="0" err="1"/>
              <a:t>Ohad</a:t>
            </a:r>
            <a:r>
              <a:rPr lang="en-US" altLang="zh-CN" dirty="0"/>
              <a:t> S. Proving the Lottery Ticket Hypothesis: Pruning is All You Need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33BA30-2C33-4FE0-ADD5-4EB0AB44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685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7"/>
    </mc:Choice>
    <mc:Fallback>
      <p:transition spd="slow" advTm="389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D4247-FF40-43D5-B3C2-F3DA71AC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Decouple from expressiveness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C7A8DC-22F6-4221-BC48-B9B96989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altLang="zh-CN" dirty="0"/>
              <a:t>Depth improves expressiveness =&gt; helps optimization </a:t>
            </a:r>
          </a:p>
          <a:p>
            <a:pPr lvl="1"/>
            <a:r>
              <a:rPr lang="en-US" altLang="zh-CN" dirty="0"/>
              <a:t>shallow net cannot attain the same loss as deep net</a:t>
            </a:r>
          </a:p>
          <a:p>
            <a:r>
              <a:rPr lang="en-US" altLang="zh-CN" dirty="0"/>
              <a:t>Linear Neural Networks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Loss function over W</a:t>
            </a:r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004D7A-6F95-4B9A-AAD8-080B6B8F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6E152-DBA8-4AFE-AFD0-451D13B2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3409950"/>
            <a:ext cx="3838575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1FC365-2C01-4140-9187-55CA0BC84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3943350"/>
            <a:ext cx="7143750" cy="561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2CB81F-BB82-4952-91B7-597DB20A9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262" y="5124450"/>
            <a:ext cx="50768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194"/>
    </mc:Choice>
    <mc:Fallback>
      <p:transition spd="slow" advTm="981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26438-D5C7-47B8-B81B-2FCC360C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Dynamics of 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404CBB-8ACE-4642-B1EB-6C63965D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7938"/>
            <a:ext cx="2743200" cy="365125"/>
          </a:xfrm>
        </p:spPr>
        <p:txBody>
          <a:bodyPr/>
          <a:lstStyle/>
          <a:p>
            <a:fld id="{BE0BB500-15FA-497F-A6A8-1B8788B13F6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74DD4B-9145-4863-89B0-1E0B4C7A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948" y="3293406"/>
            <a:ext cx="3133725" cy="58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E628AE-1489-4789-92CB-2938D3341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269" y="2205831"/>
            <a:ext cx="6153150" cy="1257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1B48DB-08A1-4691-AD31-443DC7273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109" y="4119837"/>
            <a:ext cx="5948891" cy="14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0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97"/>
    </mc:Choice>
    <mc:Fallback>
      <p:transition spd="slow" advTm="5509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26438-D5C7-47B8-B81B-2FCC360C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Dynamics of 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404CBB-8ACE-4642-B1EB-6C63965D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7938"/>
            <a:ext cx="2743200" cy="365125"/>
          </a:xfrm>
        </p:spPr>
        <p:txBody>
          <a:bodyPr/>
          <a:lstStyle/>
          <a:p>
            <a:fld id="{BE0BB500-15FA-497F-A6A8-1B8788B13F6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74DD4B-9145-4863-89B0-1E0B4C7A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948" y="3293406"/>
            <a:ext cx="3133725" cy="58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E628AE-1489-4789-92CB-2938D3341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269" y="2205831"/>
            <a:ext cx="6153150" cy="1257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40B80D-6A4B-47E4-8CA9-8686A0CFE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72" y="1431879"/>
            <a:ext cx="5948891" cy="50609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1B48DB-08A1-4691-AD31-443DC7273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109" y="4119837"/>
            <a:ext cx="5948891" cy="1473720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F0390AF3-CDA3-41D7-A81D-A70847376F0E}"/>
              </a:ext>
            </a:extLst>
          </p:cNvPr>
          <p:cNvSpPr/>
          <p:nvPr/>
        </p:nvSpPr>
        <p:spPr>
          <a:xfrm>
            <a:off x="5376231" y="4715219"/>
            <a:ext cx="866878" cy="8813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66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765"/>
    </mc:Choice>
    <mc:Fallback>
      <p:transition spd="slow" advTm="9376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26438-D5C7-47B8-B81B-2FCC360C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Dynamics of 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404CBB-8ACE-4642-B1EB-6C63965D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7938"/>
            <a:ext cx="2743200" cy="365125"/>
          </a:xfrm>
        </p:spPr>
        <p:txBody>
          <a:bodyPr/>
          <a:lstStyle/>
          <a:p>
            <a:fld id="{BE0BB500-15FA-497F-A6A8-1B8788B13F6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74DD4B-9145-4863-89B0-1E0B4C7A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948" y="3293406"/>
            <a:ext cx="3133725" cy="581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E628AE-1489-4789-92CB-2938D3341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269" y="2205831"/>
            <a:ext cx="6153150" cy="1257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40B80D-6A4B-47E4-8CA9-8686A0CFE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72" y="1431879"/>
            <a:ext cx="5948891" cy="50609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FBF7D7-BCC6-43C7-B733-E50C23C7FB42}"/>
              </a:ext>
            </a:extLst>
          </p:cNvPr>
          <p:cNvSpPr/>
          <p:nvPr/>
        </p:nvSpPr>
        <p:spPr>
          <a:xfrm>
            <a:off x="895350" y="2714625"/>
            <a:ext cx="4124325" cy="66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2218E99-34BC-40A5-9ECF-D976CF9897BD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19675" y="1462537"/>
            <a:ext cx="2743273" cy="15854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B1B3F9D-BAEB-4F58-A57D-26623A02F7E8}"/>
              </a:ext>
            </a:extLst>
          </p:cNvPr>
          <p:cNvSpPr txBox="1"/>
          <p:nvPr/>
        </p:nvSpPr>
        <p:spPr>
          <a:xfrm>
            <a:off x="7882010" y="831714"/>
            <a:ext cx="3652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initialization values are close enough to zero or identity matrix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=&gt; Small initialization (+ residual connection)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41B48DB-08A1-4691-AD31-443DC7273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109" y="4119837"/>
            <a:ext cx="5948891" cy="1473720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F0390AF3-CDA3-41D7-A81D-A70847376F0E}"/>
              </a:ext>
            </a:extLst>
          </p:cNvPr>
          <p:cNvSpPr/>
          <p:nvPr/>
        </p:nvSpPr>
        <p:spPr>
          <a:xfrm>
            <a:off x="5376231" y="4715219"/>
            <a:ext cx="866878" cy="8813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90"/>
    </mc:Choice>
    <mc:Fallback>
      <p:transition spd="slow" advTm="219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13C24-A297-44E9-BAF0-D9B3BCC2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Dynamics of 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43E568-12FA-4EEC-9EB1-067E7BF9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500-15FA-497F-A6A8-1B8788B13F6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6CA5D3-320A-4B8F-89AF-5271EE71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00" y="37372"/>
            <a:ext cx="699135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8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81"/>
    </mc:Choice>
    <mc:Fallback>
      <p:transition spd="slow" advTm="72281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4179</TotalTime>
  <Words>1013</Words>
  <Application>Microsoft Office PowerPoint</Application>
  <PresentationFormat>宽屏</PresentationFormat>
  <Paragraphs>194</Paragraphs>
  <Slides>46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CMMI10</vt:lpstr>
      <vt:lpstr>CMR10</vt:lpstr>
      <vt:lpstr>NimbusRomNo9L-Medi</vt:lpstr>
      <vt:lpstr>NimbusRomNo9L-Regu</vt:lpstr>
      <vt:lpstr>等线</vt:lpstr>
      <vt:lpstr>Arial</vt:lpstr>
      <vt:lpstr>Wingdings</vt:lpstr>
      <vt:lpstr>Office 主题​​</vt:lpstr>
      <vt:lpstr>Deep Learning: Advanced topics  Optimization Dynamics in Deep Learning ——Over-Parameterization</vt:lpstr>
      <vt:lpstr>Outline</vt:lpstr>
      <vt:lpstr>Overparameterization</vt:lpstr>
      <vt:lpstr>Depth as a Preconditioner </vt:lpstr>
      <vt:lpstr>Decouple from expressiveness</vt:lpstr>
      <vt:lpstr>Dynamics of W</vt:lpstr>
      <vt:lpstr>Dynamics of W</vt:lpstr>
      <vt:lpstr>Dynamics of W</vt:lpstr>
      <vt:lpstr>Dynamics of W</vt:lpstr>
      <vt:lpstr>Dynamics of W</vt:lpstr>
      <vt:lpstr>Single output case</vt:lpstr>
      <vt:lpstr>Experiments </vt:lpstr>
      <vt:lpstr>Experiments </vt:lpstr>
      <vt:lpstr>Training deep ResNet is as easy as a two-layer NN </vt:lpstr>
      <vt:lpstr>Training deep ResNet is as easy as a two-layer NN </vt:lpstr>
      <vt:lpstr>Key Points</vt:lpstr>
      <vt:lpstr>Key Points</vt:lpstr>
      <vt:lpstr>Experiment</vt:lpstr>
      <vt:lpstr>Over-Param + SGD on Structured Data</vt:lpstr>
      <vt:lpstr>Structured Data</vt:lpstr>
      <vt:lpstr>Over-Param + SGD on Structured Data</vt:lpstr>
      <vt:lpstr>Pseudo Gradient</vt:lpstr>
      <vt:lpstr>Experiment</vt:lpstr>
      <vt:lpstr>Experiment</vt:lpstr>
      <vt:lpstr>For deep NN</vt:lpstr>
      <vt:lpstr>For deep NN</vt:lpstr>
      <vt:lpstr>Lottery Ticket Hypothesis</vt:lpstr>
      <vt:lpstr>Identifying lottery tickets</vt:lpstr>
      <vt:lpstr>Lottery Tickets</vt:lpstr>
      <vt:lpstr>Lottery Tickets</vt:lpstr>
      <vt:lpstr>LT in CNN</vt:lpstr>
      <vt:lpstr>Further Analysis of LT</vt:lpstr>
      <vt:lpstr>Mask Criteria</vt:lpstr>
      <vt:lpstr>Mask Criteria</vt:lpstr>
      <vt:lpstr>Mask-1 actions</vt:lpstr>
      <vt:lpstr>Mask-1 Actions</vt:lpstr>
      <vt:lpstr>Mask-0 Actions</vt:lpstr>
      <vt:lpstr>Supermasks</vt:lpstr>
      <vt:lpstr>PowerPoint 演示文稿</vt:lpstr>
      <vt:lpstr>Weight Agnostic Neural Networks</vt:lpstr>
      <vt:lpstr>PowerPoint 演示文稿</vt:lpstr>
      <vt:lpstr>Results</vt:lpstr>
      <vt:lpstr>Pruning is All You Need</vt:lpstr>
      <vt:lpstr>Summary</vt:lpstr>
      <vt:lpstr>Reference: </vt:lpstr>
      <vt:lpstr>Reference: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 Moon</dc:creator>
  <cp:lastModifiedBy> </cp:lastModifiedBy>
  <cp:revision>197</cp:revision>
  <dcterms:created xsi:type="dcterms:W3CDTF">2020-03-27T07:18:45Z</dcterms:created>
  <dcterms:modified xsi:type="dcterms:W3CDTF">2020-04-07T10:11:33Z</dcterms:modified>
</cp:coreProperties>
</file>